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5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10" d="100"/>
          <a:sy n="110" d="100"/>
        </p:scale>
        <p:origin x="160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48051844814177"/>
          <c:y val="0.10812934788067688"/>
          <c:w val="0.83651948155185818"/>
          <c:h val="0.44255090378085843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Плата за негативное воздействие на окружающую среду</c:v>
                </c:pt>
                <c:pt idx="7">
                  <c:v>Доходы от продажи  материальных и нематериальных активов</c:v>
                </c:pt>
                <c:pt idx="8">
                  <c:v>Доходы от сдачи в аренду и использование муниципальног имущества</c:v>
                </c:pt>
                <c:pt idx="9">
                  <c:v>Штрафы</c:v>
                </c:pt>
                <c:pt idx="10">
                  <c:v>Прочие неналоговые доходы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 formatCode="0.0">
                  <c:v>430.6</c:v>
                </c:pt>
                <c:pt idx="1">
                  <c:v>29</c:v>
                </c:pt>
                <c:pt idx="2">
                  <c:v>26.3</c:v>
                </c:pt>
                <c:pt idx="3">
                  <c:v>33</c:v>
                </c:pt>
                <c:pt idx="4">
                  <c:v>7.2</c:v>
                </c:pt>
                <c:pt idx="5">
                  <c:v>0.5</c:v>
                </c:pt>
                <c:pt idx="6">
                  <c:v>0</c:v>
                </c:pt>
                <c:pt idx="7">
                  <c:v>8</c:v>
                </c:pt>
                <c:pt idx="8">
                  <c:v>7.4</c:v>
                </c:pt>
                <c:pt idx="9">
                  <c:v>0.7</c:v>
                </c:pt>
                <c:pt idx="10">
                  <c:v>0.7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Плата за негативное воздействие на окружающую среду</c:v>
                </c:pt>
                <c:pt idx="7">
                  <c:v>Доходы от продажи  материальных и нематериальных активов</c:v>
                </c:pt>
                <c:pt idx="8">
                  <c:v>Доходы от сдачи в аренду и использование муниципальног имущества</c:v>
                </c:pt>
                <c:pt idx="9">
                  <c:v>Штрафы</c:v>
                </c:pt>
                <c:pt idx="10">
                  <c:v>Прочие неналоговые доходы</c:v>
                </c:pt>
              </c:strCache>
            </c:strRef>
          </c:cat>
          <c:val>
            <c:numRef>
              <c:f>Лист1!$C$2:$C$12</c:f>
              <c:numCache>
                <c:formatCode>0.0</c:formatCode>
                <c:ptCount val="11"/>
                <c:pt idx="0">
                  <c:v>83.2</c:v>
                </c:pt>
                <c:pt idx="1">
                  <c:v>6.3</c:v>
                </c:pt>
                <c:pt idx="2">
                  <c:v>7.6</c:v>
                </c:pt>
                <c:pt idx="3" formatCode="General">
                  <c:v>2.6</c:v>
                </c:pt>
                <c:pt idx="4" formatCode="General">
                  <c:v>1.7</c:v>
                </c:pt>
                <c:pt idx="5" formatCode="General">
                  <c:v>0.1</c:v>
                </c:pt>
                <c:pt idx="6" formatCode="General">
                  <c:v>0</c:v>
                </c:pt>
                <c:pt idx="7" formatCode="General">
                  <c:v>4.0999999999999996</c:v>
                </c:pt>
                <c:pt idx="8" formatCode="General">
                  <c:v>1.6</c:v>
                </c:pt>
                <c:pt idx="9">
                  <c:v>0.2</c:v>
                </c:pt>
                <c:pt idx="10" formatCode="General">
                  <c:v>0.1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35601624"/>
        <c:axId val="135602016"/>
      </c:barChart>
      <c:catAx>
        <c:axId val="135601624"/>
        <c:scaling>
          <c:orientation val="minMax"/>
        </c:scaling>
        <c:delete val="0"/>
        <c:axPos val="b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5602016"/>
        <c:crosses val="autoZero"/>
        <c:auto val="1"/>
        <c:lblAlgn val="ctr"/>
        <c:lblOffset val="10"/>
        <c:noMultiLvlLbl val="0"/>
      </c:catAx>
      <c:valAx>
        <c:axId val="135602016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35601624"/>
        <c:crosses val="autoZero"/>
        <c:crossBetween val="between"/>
        <c:majorUnit val="0.1"/>
      </c:valAx>
    </c:plotArea>
    <c:legend>
      <c:legendPos val="t"/>
      <c:layout/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 </c:v>
                </c:pt>
                <c:pt idx="5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260.89999999999998</c:v>
                </c:pt>
                <c:pt idx="1">
                  <c:v>366.2</c:v>
                </c:pt>
                <c:pt idx="2" formatCode="0.0">
                  <c:v>264.60000000000002</c:v>
                </c:pt>
                <c:pt idx="3">
                  <c:v>4</c:v>
                </c:pt>
                <c:pt idx="4">
                  <c:v>0</c:v>
                </c:pt>
                <c:pt idx="5">
                  <c:v>-1.8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 </c:v>
                </c:pt>
                <c:pt idx="5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Лист1!$C$2:$C$7</c:f>
              <c:numCache>
                <c:formatCode>0.0</c:formatCode>
                <c:ptCount val="6"/>
                <c:pt idx="0">
                  <c:v>62</c:v>
                </c:pt>
                <c:pt idx="1">
                  <c:v>87.2</c:v>
                </c:pt>
                <c:pt idx="2">
                  <c:v>45.3</c:v>
                </c:pt>
                <c:pt idx="3">
                  <c:v>1.5</c:v>
                </c:pt>
                <c:pt idx="4" formatCode="General">
                  <c:v>0</c:v>
                </c:pt>
                <c:pt idx="5" formatCode="General">
                  <c:v>-3.2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42063992"/>
        <c:axId val="142062816"/>
      </c:barChart>
      <c:catAx>
        <c:axId val="142063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42062816"/>
        <c:crosses val="autoZero"/>
        <c:auto val="0"/>
        <c:lblAlgn val="ctr"/>
        <c:lblOffset val="100"/>
        <c:noMultiLvlLbl val="0"/>
      </c:catAx>
      <c:valAx>
        <c:axId val="14206281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142063992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20.04.2026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20.04.2026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округа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3 месяца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29173835"/>
              </p:ext>
            </p:extLst>
          </p:nvPr>
        </p:nvGraphicFramePr>
        <p:xfrm>
          <a:off x="0" y="1268760"/>
          <a:ext cx="9036496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81909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Ардатовского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муниципального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 за 3 месяца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8088527"/>
              </p:ext>
            </p:extLst>
          </p:nvPr>
        </p:nvGraphicFramePr>
        <p:xfrm>
          <a:off x="107504" y="1268760"/>
          <a:ext cx="8964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3367</TotalTime>
  <Words>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Тема Office</vt:lpstr>
      <vt:lpstr> Исполнение налоговых и неналоговых доходов бюджета  Ардатовского муниципального округа за 3 месяца 2026 г., млн. рублей 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Ардатовского муниципального округа за 3 месяца 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Татьяна</cp:lastModifiedBy>
  <cp:revision>251</cp:revision>
  <cp:lastPrinted>2021-02-10T09:49:33Z</cp:lastPrinted>
  <dcterms:created xsi:type="dcterms:W3CDTF">2013-01-23T06:06:02Z</dcterms:created>
  <dcterms:modified xsi:type="dcterms:W3CDTF">2026-04-20T06:25:21Z</dcterms:modified>
</cp:coreProperties>
</file>